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1"/>
  </p:notesMasterIdLst>
  <p:sldIdLst>
    <p:sldId id="308" r:id="rId2"/>
    <p:sldId id="256" r:id="rId3"/>
    <p:sldId id="307" r:id="rId4"/>
    <p:sldId id="294" r:id="rId5"/>
    <p:sldId id="291" r:id="rId6"/>
    <p:sldId id="292" r:id="rId7"/>
    <p:sldId id="293" r:id="rId8"/>
    <p:sldId id="299" r:id="rId9"/>
    <p:sldId id="297" r:id="rId10"/>
    <p:sldId id="296" r:id="rId11"/>
    <p:sldId id="273" r:id="rId12"/>
    <p:sldId id="283" r:id="rId13"/>
    <p:sldId id="304" r:id="rId14"/>
    <p:sldId id="276" r:id="rId15"/>
    <p:sldId id="295" r:id="rId16"/>
    <p:sldId id="262" r:id="rId17"/>
    <p:sldId id="268" r:id="rId18"/>
    <p:sldId id="303" r:id="rId19"/>
    <p:sldId id="278" r:id="rId20"/>
    <p:sldId id="281" r:id="rId21"/>
    <p:sldId id="263" r:id="rId22"/>
    <p:sldId id="275" r:id="rId23"/>
    <p:sldId id="282" r:id="rId24"/>
    <p:sldId id="265" r:id="rId25"/>
    <p:sldId id="279" r:id="rId26"/>
    <p:sldId id="266" r:id="rId27"/>
    <p:sldId id="264" r:id="rId28"/>
    <p:sldId id="300" r:id="rId29"/>
    <p:sldId id="267" r:id="rId30"/>
    <p:sldId id="284" r:id="rId31"/>
    <p:sldId id="302" r:id="rId32"/>
    <p:sldId id="301" r:id="rId33"/>
    <p:sldId id="298" r:id="rId34"/>
    <p:sldId id="270" r:id="rId35"/>
    <p:sldId id="286" r:id="rId36"/>
    <p:sldId id="287" r:id="rId37"/>
    <p:sldId id="305" r:id="rId38"/>
    <p:sldId id="288" r:id="rId39"/>
    <p:sldId id="306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81567" autoAdjust="0"/>
  </p:normalViewPr>
  <p:slideViewPr>
    <p:cSldViewPr snapToGrid="0">
      <p:cViewPr varScale="1">
        <p:scale>
          <a:sx n="75" d="100"/>
          <a:sy n="75" d="100"/>
        </p:scale>
        <p:origin x="51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24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FF2EF-925C-4384-AA11-7E71304CDFDD}" type="datetimeFigureOut">
              <a:rPr lang="en-US" smtClean="0"/>
              <a:t>9/24/2014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F7714-2A11-410D-B1A8-EFBB7DE6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98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90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>
                <a:effectLst/>
              </a:rPr>
              <a:t>Still in use by BCL</a:t>
            </a:r>
          </a:p>
          <a:p>
            <a:r>
              <a:rPr lang="en-US" smtClean="0">
                <a:effectLst/>
              </a:rPr>
              <a:t>Always has Begin___ and End___ methods</a:t>
            </a:r>
          </a:p>
          <a:p>
            <a:r>
              <a:rPr lang="en-US" smtClean="0">
                <a:effectLst/>
              </a:rPr>
              <a:t>Always returns IAsyncResult from Begin____.  You need this token to get your results  (starbucks)</a:t>
            </a:r>
          </a:p>
          <a:p>
            <a:r>
              <a:rPr lang="en-US" smtClean="0">
                <a:effectLst/>
              </a:rPr>
              <a:t>MUST call End___ to get results, and clean up.  End__ may block… and End__ may have Exception for you</a:t>
            </a:r>
          </a:p>
          <a:p>
            <a:r>
              <a:rPr lang="en-US" smtClean="0">
                <a:effectLst/>
              </a:rPr>
              <a:t>So when do I know to call to End___?  This is weird eh?  Poll, catch fired event, or wait (</a:t>
            </a:r>
            <a:r>
              <a:rPr lang="en-US" err="1" smtClean="0">
                <a:effectLst/>
              </a:rPr>
              <a:t>iscompleted</a:t>
            </a:r>
            <a:r>
              <a:rPr lang="en-US" smtClean="0">
                <a:effectLst/>
              </a:rPr>
              <a:t>(), </a:t>
            </a:r>
            <a:r>
              <a:rPr lang="en-US" err="1" smtClean="0">
                <a:effectLst/>
              </a:rPr>
              <a:t>asyncwaithandle</a:t>
            </a:r>
            <a:r>
              <a:rPr lang="en-US" smtClean="0">
                <a:effectLst/>
              </a:rPr>
              <a:t> avoid it, call back (aware of thread UI)</a:t>
            </a:r>
          </a:p>
          <a:p>
            <a:r>
              <a:rPr lang="en-US" smtClean="0">
                <a:effectLst/>
              </a:rPr>
              <a:t>Uncaught exception in End_ kills process</a:t>
            </a:r>
          </a:p>
          <a:p>
            <a:r>
              <a:rPr lang="en-US" smtClean="0">
                <a:effectLst/>
              </a:rPr>
              <a:t>Delegates get APM support for free (but you won’t like it)</a:t>
            </a:r>
            <a:endParaRPr lang="en-US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83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02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890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386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903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http://pulseandsignal.com/wp-content/uploads/2013/01/ces-show-floor.jpg</a:t>
            </a:r>
          </a:p>
          <a:p>
            <a:endParaRPr lang="en-US" smtClean="0"/>
          </a:p>
          <a:p>
            <a:r>
              <a:rPr lang="en-US" smtClean="0"/>
              <a:t>net 2.0 improvement.</a:t>
            </a:r>
          </a:p>
          <a:p>
            <a:r>
              <a:rPr lang="en-US" smtClean="0"/>
              <a:t>2 methods, one to kick off </a:t>
            </a:r>
            <a:r>
              <a:rPr lang="en-US" err="1" smtClean="0"/>
              <a:t>async</a:t>
            </a:r>
            <a:r>
              <a:rPr lang="en-US" smtClean="0"/>
              <a:t>, and a </a:t>
            </a:r>
            <a:r>
              <a:rPr lang="en-US" err="1" smtClean="0"/>
              <a:t>eventhandler</a:t>
            </a:r>
            <a:r>
              <a:rPr lang="en-US" smtClean="0"/>
              <a:t> when it’s done</a:t>
            </a:r>
          </a:p>
          <a:p>
            <a:r>
              <a:rPr lang="en-US" smtClean="0"/>
              <a:t>Must wire up </a:t>
            </a:r>
            <a:r>
              <a:rPr lang="en-US" err="1" smtClean="0"/>
              <a:t>eventhandler</a:t>
            </a:r>
            <a:r>
              <a:rPr lang="en-US" smtClean="0"/>
              <a:t> first, then call the </a:t>
            </a:r>
            <a:r>
              <a:rPr lang="en-US" err="1" smtClean="0"/>
              <a:t>async</a:t>
            </a:r>
            <a:r>
              <a:rPr lang="en-US" smtClean="0"/>
              <a:t> method….</a:t>
            </a:r>
          </a:p>
          <a:p>
            <a:r>
              <a:rPr lang="en-US" smtClean="0"/>
              <a:t>In mvc3ish, derive from </a:t>
            </a:r>
            <a:r>
              <a:rPr lang="en-US" err="1" smtClean="0"/>
              <a:t>asynccontroller</a:t>
            </a:r>
            <a:r>
              <a:rPr lang="en-US" smtClean="0"/>
              <a:t> and write </a:t>
            </a:r>
            <a:r>
              <a:rPr lang="en-US" err="1" smtClean="0"/>
              <a:t>xxxAsync</a:t>
            </a:r>
            <a:r>
              <a:rPr lang="en-US" smtClean="0"/>
              <a:t> and </a:t>
            </a:r>
            <a:r>
              <a:rPr lang="en-US" err="1" smtClean="0"/>
              <a:t>xxxCompleted</a:t>
            </a:r>
            <a:endParaRPr lang="en-US" smtClean="0"/>
          </a:p>
          <a:p>
            <a:r>
              <a:rPr lang="en-US" smtClean="0"/>
              <a:t>Exceptions in </a:t>
            </a:r>
            <a:r>
              <a:rPr lang="en-US" err="1" smtClean="0"/>
              <a:t>mvc</a:t>
            </a:r>
            <a:r>
              <a:rPr lang="en-US" smtClean="0"/>
              <a:t>…</a:t>
            </a:r>
            <a:r>
              <a:rPr lang="en-US" err="1" smtClean="0"/>
              <a:t>hmmmm</a:t>
            </a:r>
            <a:r>
              <a:rPr lang="en-US" smtClean="0"/>
              <a:t>.  Use a Task to wrap the exception, </a:t>
            </a:r>
            <a:r>
              <a:rPr lang="en-US" err="1" smtClean="0"/>
              <a:t>CompletedArgs</a:t>
            </a:r>
            <a:r>
              <a:rPr lang="en-US" smtClean="0"/>
              <a:t> in </a:t>
            </a:r>
            <a:r>
              <a:rPr lang="en-US" err="1" smtClean="0"/>
              <a:t>mvc</a:t>
            </a:r>
            <a:r>
              <a:rPr lang="en-US" smtClean="0"/>
              <a:t> is well….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41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Derive from </a:t>
            </a:r>
            <a:r>
              <a:rPr lang="en-US" err="1" smtClean="0"/>
              <a:t>AsyncController</a:t>
            </a:r>
            <a:endParaRPr lang="en-US" smtClean="0"/>
          </a:p>
          <a:p>
            <a:r>
              <a:rPr lang="en-US" smtClean="0"/>
              <a:t>We</a:t>
            </a:r>
            <a:r>
              <a:rPr lang="en-US" baseline="0" smtClean="0"/>
              <a:t> are supplying the </a:t>
            </a:r>
            <a:r>
              <a:rPr lang="en-US" baseline="0" err="1" smtClean="0"/>
              <a:t>Asyncronous</a:t>
            </a:r>
            <a:r>
              <a:rPr lang="en-US" baseline="0" smtClean="0"/>
              <a:t> API here in the controller, so we need something to tell us when an </a:t>
            </a:r>
            <a:r>
              <a:rPr lang="en-US" baseline="0" err="1" smtClean="0"/>
              <a:t>async</a:t>
            </a:r>
            <a:r>
              <a:rPr lang="en-US" baseline="0" smtClean="0"/>
              <a:t> operation is completed.  </a:t>
            </a:r>
            <a:r>
              <a:rPr lang="en-US" baseline="0" err="1" smtClean="0"/>
              <a:t>AsynManager</a:t>
            </a:r>
            <a:r>
              <a:rPr lang="en-US" baseline="0" smtClean="0"/>
              <a:t> does this for us.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9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7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44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41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smtClean="0">
                <a:solidFill>
                  <a:srgbClr val="00518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Asynchronous</a:t>
            </a:r>
            <a:endParaRPr lang="en-US" sz="1200" smtClean="0"/>
          </a:p>
          <a:p>
            <a:r>
              <a:rPr lang="en-US" sz="1200" b="1" smtClean="0"/>
              <a:t>Initiate </a:t>
            </a:r>
            <a:r>
              <a:rPr lang="en-US" sz="1200" smtClean="0"/>
              <a:t>something here and now.</a:t>
            </a:r>
          </a:p>
          <a:p>
            <a:r>
              <a:rPr lang="en-US" sz="1200" smtClean="0"/>
              <a:t>I’ll regain control to execute something else </a:t>
            </a:r>
            <a:r>
              <a:rPr lang="en-US" sz="1200" i="1" smtClean="0"/>
              <a:t>“immediately”</a:t>
            </a:r>
            <a:r>
              <a:rPr lang="en-US" sz="1200" smtClean="0"/>
              <a:t>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788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Note increase performance isn’t in this list. </a:t>
            </a:r>
            <a:r>
              <a:rPr lang="en-US" baseline="0" smtClean="0"/>
              <a:t> Additional overhead is taken on in light of a simpler programming </a:t>
            </a:r>
            <a:r>
              <a:rPr lang="en-US" baseline="0" err="1" smtClean="0"/>
              <a:t>api</a:t>
            </a:r>
            <a:r>
              <a:rPr lang="en-US" baseline="0" smtClean="0"/>
              <a:t>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4662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2 line await is easier</a:t>
            </a:r>
            <a:r>
              <a:rPr lang="en-US" baseline="0" smtClean="0"/>
              <a:t> to read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430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Code cut</a:t>
            </a:r>
            <a:r>
              <a:rPr lang="en-US" baseline="0" smtClean="0"/>
              <a:t> in to 2 parts, top part actually run’s synchronously until it hits the await.</a:t>
            </a:r>
          </a:p>
          <a:p>
            <a:r>
              <a:rPr lang="en-US" baseline="0" smtClean="0"/>
              <a:t>Explain the string being extracted from the Task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671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This is called the continuation.</a:t>
            </a:r>
            <a:r>
              <a:rPr lang="en-US" baseline="0" smtClean="0"/>
              <a:t>  When the code gets back here, the local variables are restored, and the thread context is restored.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362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Demo mvc4 </a:t>
            </a:r>
            <a:r>
              <a:rPr lang="en-US" err="1" smtClean="0"/>
              <a:t>async</a:t>
            </a:r>
            <a:r>
              <a:rPr lang="en-US" smtClean="0"/>
              <a:t> await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202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830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216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Hector Salamanca in line?</a:t>
            </a:r>
            <a:r>
              <a:rPr lang="en-US" sz="2000" smtClean="0">
                <a:solidFill>
                  <a:srgbClr val="00518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Synchronous</a:t>
            </a:r>
            <a:endParaRPr lang="en-US" sz="1200" smtClean="0"/>
          </a:p>
          <a:p>
            <a:pPr lvl="0"/>
            <a:r>
              <a:rPr lang="en-US" sz="1200" b="1" smtClean="0"/>
              <a:t>Perform </a:t>
            </a:r>
            <a:r>
              <a:rPr lang="en-US" sz="1200" smtClean="0"/>
              <a:t>something here and now.</a:t>
            </a:r>
          </a:p>
          <a:p>
            <a:pPr lvl="0"/>
            <a:r>
              <a:rPr lang="en-US" sz="1200" smtClean="0"/>
              <a:t>I’ll regain control to execute something else </a:t>
            </a:r>
            <a:r>
              <a:rPr lang="en-US" sz="1200" i="1" smtClean="0"/>
              <a:t>when it’s done</a:t>
            </a:r>
            <a:r>
              <a:rPr lang="en-US" sz="1200" smtClean="0"/>
              <a:t>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23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71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04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rubs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313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rubs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14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284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0F7714-2A11-410D-B1A8-EFBB7DE625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26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9/24/2014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/>
              <a:pPr/>
              <a:t>9/24/2014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07/relationships/hdphoto" Target="../media/hdphoto3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5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William.austin@solutiondesign.com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3.png"/><Relationship Id="rId4" Type="http://schemas.microsoft.com/office/2007/relationships/hdphoto" Target="../media/hdphoto5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3.png"/><Relationship Id="rId4" Type="http://schemas.microsoft.com/office/2007/relationships/hdphoto" Target="../media/hdphoto5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3.png"/><Relationship Id="rId4" Type="http://schemas.microsoft.com/office/2007/relationships/hdphoto" Target="../media/hdphoto5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5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5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1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8923" y="2527606"/>
            <a:ext cx="6295737" cy="1498294"/>
          </a:xfrm>
          <a:solidFill>
            <a:schemeClr val="bg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“independently schedulable set of instructions</a:t>
            </a:r>
            <a:r>
              <a:rPr lang="en-US" smtClean="0"/>
              <a:t>”</a:t>
            </a:r>
          </a:p>
          <a:p>
            <a:pPr marL="0" indent="0">
              <a:buNone/>
            </a:pPr>
            <a:r>
              <a:rPr lang="en-US" smtClean="0"/>
              <a:t>Thread Class</a:t>
            </a:r>
          </a:p>
          <a:p>
            <a:pPr marL="0" indent="0">
              <a:buNone/>
            </a:pPr>
            <a:r>
              <a:rPr lang="en-US" smtClean="0"/>
              <a:t>Start()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47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404" y="1346200"/>
            <a:ext cx="10712811" cy="38514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75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5718" y="2318121"/>
            <a:ext cx="3685310" cy="574964"/>
          </a:xfrm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smtClean="0"/>
              <a:t>Demo:  WPF UI with Thread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646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30745" y="2329398"/>
            <a:ext cx="4372255" cy="2026702"/>
          </a:xfrm>
          <a:solidFill>
            <a:schemeClr val="bg2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mtClean="0"/>
              <a:t>UI Responsive</a:t>
            </a:r>
          </a:p>
          <a:p>
            <a:pPr marL="0" indent="0">
              <a:buNone/>
            </a:pPr>
            <a:r>
              <a:rPr lang="en-US" smtClean="0"/>
              <a:t>Expensive</a:t>
            </a:r>
          </a:p>
          <a:p>
            <a:pPr marL="0" indent="0">
              <a:buNone/>
            </a:pPr>
            <a:r>
              <a:rPr lang="en-US" smtClean="0"/>
              <a:t>Create/Destroy</a:t>
            </a:r>
          </a:p>
          <a:p>
            <a:pPr marL="0" indent="0">
              <a:buNone/>
            </a:pPr>
            <a:r>
              <a:rPr lang="en-US" smtClean="0"/>
              <a:t>Thread Context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21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19352" y="2392588"/>
            <a:ext cx="4211212" cy="160043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smtClean="0"/>
              <a:t>ThreadPool</a:t>
            </a:r>
          </a:p>
          <a:p>
            <a:r>
              <a:rPr lang="en-US" sz="2000" smtClean="0"/>
              <a:t>Managed</a:t>
            </a:r>
            <a:endParaRPr lang="en-US" sz="2000"/>
          </a:p>
          <a:p>
            <a:r>
              <a:rPr lang="en-US" sz="2000"/>
              <a:t>Assign and return</a:t>
            </a:r>
          </a:p>
          <a:p>
            <a:r>
              <a:rPr lang="en-US" sz="2000"/>
              <a:t>Responsive to demand</a:t>
            </a:r>
          </a:p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099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209631" y="4454293"/>
            <a:ext cx="4401382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400" smtClean="0"/>
              <a:t>ThreadPool == Minions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67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045200" y="4197261"/>
            <a:ext cx="5276815" cy="132343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/>
              <a:t>Asynchronous Programming Model (APM)</a:t>
            </a:r>
          </a:p>
          <a:p>
            <a:r>
              <a:rPr lang="en-US" sz="2000" smtClean="0"/>
              <a:t>.</a:t>
            </a:r>
            <a:r>
              <a:rPr lang="en-US" sz="2000"/>
              <a:t>NET </a:t>
            </a:r>
            <a:r>
              <a:rPr lang="en-US" sz="2000" smtClean="0"/>
              <a:t>1.1</a:t>
            </a:r>
            <a:endParaRPr lang="en-US" sz="2000"/>
          </a:p>
          <a:p>
            <a:r>
              <a:rPr lang="en-US" sz="2000" smtClean="0"/>
              <a:t>BCL</a:t>
            </a:r>
            <a:endParaRPr lang="en-US" sz="2000"/>
          </a:p>
          <a:p>
            <a:r>
              <a:rPr lang="en-US" sz="2000" smtClean="0"/>
              <a:t>Begin/End/IAsyncResult</a:t>
            </a:r>
            <a:endParaRPr lang="en-US" sz="20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658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5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200" y="664545"/>
            <a:ext cx="10447681" cy="50358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64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5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00015" y="2254165"/>
            <a:ext cx="2965478" cy="543227"/>
          </a:xfrm>
          <a:solidFill>
            <a:schemeClr val="bg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/>
              <a:t>Demo APM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31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5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9656" y="2318560"/>
            <a:ext cx="4263737" cy="1034240"/>
          </a:xfrm>
          <a:solidFill>
            <a:schemeClr val="bg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/>
              <a:t>UI Responds</a:t>
            </a:r>
          </a:p>
          <a:p>
            <a:pPr marL="0" indent="0">
              <a:buNone/>
            </a:pPr>
            <a:r>
              <a:rPr lang="en-US" smtClean="0"/>
              <a:t>Using ThreadPool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51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Asynchronous Programming in .NET: Then and Now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33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5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78464" y="2327994"/>
            <a:ext cx="4148887" cy="1990006"/>
          </a:xfrm>
          <a:solidFill>
            <a:schemeClr val="bg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/>
              <a:t>Must </a:t>
            </a:r>
            <a:r>
              <a:rPr lang="en-US"/>
              <a:t>call End</a:t>
            </a:r>
            <a:r>
              <a:rPr lang="en-US" smtClean="0"/>
              <a:t>() / When to End()?</a:t>
            </a:r>
            <a:endParaRPr lang="en-US"/>
          </a:p>
          <a:p>
            <a:pPr marL="0" indent="0">
              <a:buNone/>
            </a:pPr>
            <a:r>
              <a:rPr lang="en-US" smtClean="0"/>
              <a:t>Program flow complex </a:t>
            </a:r>
          </a:p>
          <a:p>
            <a:pPr marL="0" indent="0">
              <a:buNone/>
            </a:pPr>
            <a:r>
              <a:rPr lang="en-US"/>
              <a:t>Thread context</a:t>
            </a:r>
          </a:p>
          <a:p>
            <a:pPr marL="0" indent="0">
              <a:buNone/>
            </a:pPr>
            <a:r>
              <a:rPr lang="en-US" smtClean="0"/>
              <a:t>IAsyncResult, </a:t>
            </a:r>
            <a:r>
              <a:rPr lang="en-US" err="1" smtClean="0"/>
              <a:t>AsyncState</a:t>
            </a:r>
            <a:r>
              <a:rPr lang="en-US" smtClean="0"/>
              <a:t>, ???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17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6153" y="2439143"/>
            <a:ext cx="5546728" cy="1967936"/>
          </a:xfrm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smtClean="0"/>
              <a:t>Event-based Asynchronous Pattern (EAP)</a:t>
            </a:r>
            <a:endParaRPr lang="en-US"/>
          </a:p>
          <a:p>
            <a:pPr marL="0" indent="0">
              <a:buNone/>
            </a:pPr>
            <a:r>
              <a:rPr lang="en-US" smtClean="0"/>
              <a:t>.NET 2.0</a:t>
            </a:r>
          </a:p>
          <a:p>
            <a:pPr marL="0" indent="0">
              <a:buNone/>
            </a:pPr>
            <a:r>
              <a:rPr lang="en-US" smtClean="0"/>
              <a:t>_____</a:t>
            </a:r>
            <a:r>
              <a:rPr lang="en-US" err="1" smtClean="0"/>
              <a:t>Async</a:t>
            </a:r>
            <a:r>
              <a:rPr lang="en-US" smtClean="0"/>
              <a:t> and _____Completed </a:t>
            </a:r>
          </a:p>
          <a:p>
            <a:pPr marL="0" indent="0">
              <a:buNone/>
            </a:pPr>
            <a:r>
              <a:rPr lang="en-US" smtClean="0"/>
              <a:t>No IAsyncResult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  <a:p>
            <a:endParaRPr lang="en-US" smtClean="0"/>
          </a:p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5536" y="363678"/>
            <a:ext cx="4936391" cy="571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5536" y="3084232"/>
            <a:ext cx="8863002" cy="34587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5536" y="1074123"/>
            <a:ext cx="7161610" cy="18028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1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41738" y="2417672"/>
            <a:ext cx="3662925" cy="494736"/>
          </a:xfrm>
          <a:solidFill>
            <a:schemeClr val="bg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/>
              <a:t>Demo:  EAP with MVC3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9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83524" y="2334858"/>
            <a:ext cx="4471005" cy="1523436"/>
          </a:xfrm>
          <a:solidFill>
            <a:schemeClr val="bg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/>
              <a:t>Program flow still complex</a:t>
            </a:r>
          </a:p>
          <a:p>
            <a:pPr marL="0" indent="0">
              <a:buNone/>
            </a:pPr>
            <a:r>
              <a:rPr lang="en-US" err="1" smtClean="0"/>
              <a:t>AsyncManager</a:t>
            </a:r>
            <a:endParaRPr lang="en-US" smtClean="0"/>
          </a:p>
          <a:p>
            <a:pPr marL="0" indent="0">
              <a:buNone/>
            </a:pPr>
            <a:r>
              <a:rPr lang="en-US" smtClean="0"/>
              <a:t>Increment w/o Decrement?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381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8196" y="2322516"/>
            <a:ext cx="4076700" cy="2006036"/>
          </a:xfrm>
          <a:solidFill>
            <a:schemeClr val="bg2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mtClean="0"/>
              <a:t>Task, Task&lt;T&gt;</a:t>
            </a:r>
          </a:p>
          <a:p>
            <a:pPr marL="0" indent="0">
              <a:buNone/>
            </a:pPr>
            <a:r>
              <a:rPr lang="en-US" smtClean="0"/>
              <a:t>.NET 4.0 / TPL</a:t>
            </a:r>
          </a:p>
          <a:p>
            <a:pPr marL="0" indent="0">
              <a:buNone/>
            </a:pPr>
            <a:r>
              <a:rPr lang="en-US" smtClean="0"/>
              <a:t>“Promise” </a:t>
            </a:r>
            <a:r>
              <a:rPr lang="en-US"/>
              <a:t>of result</a:t>
            </a:r>
          </a:p>
          <a:p>
            <a:pPr marL="0" indent="0">
              <a:buNone/>
            </a:pPr>
            <a:r>
              <a:rPr lang="en-US" smtClean="0"/>
              <a:t>Consistent type 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082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995" y="2540564"/>
            <a:ext cx="6376005" cy="520136"/>
          </a:xfrm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smtClean="0"/>
              <a:t> </a:t>
            </a:r>
            <a:r>
              <a:rPr lang="en-US" err="1" smtClean="0"/>
              <a:t>Task.Wait</a:t>
            </a:r>
            <a:r>
              <a:rPr lang="en-US"/>
              <a:t>() </a:t>
            </a:r>
            <a:r>
              <a:rPr lang="en-US" smtClean="0"/>
              <a:t>, </a:t>
            </a:r>
            <a:r>
              <a:rPr lang="en-US" err="1" smtClean="0"/>
              <a:t>Task.Result</a:t>
            </a:r>
            <a:r>
              <a:rPr lang="en-US" smtClean="0"/>
              <a:t>, </a:t>
            </a:r>
            <a:r>
              <a:rPr lang="en-US" err="1" smtClean="0"/>
              <a:t>Task.WaitAll</a:t>
            </a:r>
            <a:r>
              <a:rPr lang="en-US" smtClean="0"/>
              <a:t>() block 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6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81194" y="2470378"/>
            <a:ext cx="4890106" cy="2377799"/>
          </a:xfrm>
          <a:solidFill>
            <a:schemeClr val="bg2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>
                <a:effectLst/>
              </a:rPr>
              <a:t>Task-based Asynchronous </a:t>
            </a:r>
            <a:r>
              <a:rPr lang="en-US" smtClean="0">
                <a:effectLst/>
              </a:rPr>
              <a:t>Pattern (TAP)</a:t>
            </a:r>
          </a:p>
          <a:p>
            <a:pPr marL="0" indent="0">
              <a:buNone/>
            </a:pPr>
            <a:r>
              <a:rPr lang="en-US" smtClean="0">
                <a:effectLst/>
              </a:rPr>
              <a:t>.NET 4.5</a:t>
            </a:r>
            <a:endParaRPr lang="en-US" smtClean="0"/>
          </a:p>
          <a:p>
            <a:pPr marL="0" indent="0">
              <a:buNone/>
            </a:pPr>
            <a:r>
              <a:rPr lang="en-US" smtClean="0"/>
              <a:t>Simplify using Tasks</a:t>
            </a:r>
          </a:p>
          <a:p>
            <a:pPr marL="0" indent="0">
              <a:buNone/>
            </a:pPr>
            <a:r>
              <a:rPr lang="en-US" err="1"/>
              <a:t>a</a:t>
            </a:r>
            <a:r>
              <a:rPr lang="en-US" err="1" smtClean="0"/>
              <a:t>sync</a:t>
            </a:r>
            <a:r>
              <a:rPr lang="en-US" smtClean="0"/>
              <a:t>, </a:t>
            </a:r>
            <a:r>
              <a:rPr lang="en-US"/>
              <a:t>a</a:t>
            </a:r>
            <a:r>
              <a:rPr lang="en-US" smtClean="0"/>
              <a:t>wait</a:t>
            </a:r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631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902200" y="2057400"/>
            <a:ext cx="2197100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smtClean="0"/>
              <a:t>Task</a:t>
            </a:r>
            <a:endParaRPr lang="en-US" sz="2000"/>
          </a:p>
        </p:txBody>
      </p:sp>
      <p:sp>
        <p:nvSpPr>
          <p:cNvPr id="6" name="TextBox 5"/>
          <p:cNvSpPr txBox="1"/>
          <p:nvPr/>
        </p:nvSpPr>
        <p:spPr>
          <a:xfrm>
            <a:off x="9347200" y="1422400"/>
            <a:ext cx="2019300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/>
              <a:t>a</a:t>
            </a:r>
            <a:r>
              <a:rPr lang="en-US" sz="2000" smtClean="0"/>
              <a:t>wait</a:t>
            </a:r>
            <a:endParaRPr lang="en-US" sz="2000"/>
          </a:p>
        </p:txBody>
      </p:sp>
      <p:sp>
        <p:nvSpPr>
          <p:cNvPr id="7" name="TextBox 6"/>
          <p:cNvSpPr txBox="1"/>
          <p:nvPr/>
        </p:nvSpPr>
        <p:spPr>
          <a:xfrm>
            <a:off x="2552700" y="4495800"/>
            <a:ext cx="2349500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err="1"/>
              <a:t>a</a:t>
            </a:r>
            <a:r>
              <a:rPr lang="en-US" sz="2000" err="1" smtClean="0"/>
              <a:t>sync</a:t>
            </a:r>
            <a:endParaRPr lang="en-US" sz="20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1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23403" y="2572050"/>
            <a:ext cx="4115405" cy="1523436"/>
          </a:xfrm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smtClean="0"/>
              <a:t>Make </a:t>
            </a:r>
            <a:r>
              <a:rPr lang="en-US" err="1"/>
              <a:t>A</a:t>
            </a:r>
            <a:r>
              <a:rPr lang="en-US" err="1" smtClean="0"/>
              <a:t>sync</a:t>
            </a:r>
            <a:r>
              <a:rPr lang="en-US" smtClean="0"/>
              <a:t> look like Sync</a:t>
            </a:r>
          </a:p>
          <a:p>
            <a:pPr marL="0" indent="0">
              <a:buNone/>
            </a:pPr>
            <a:r>
              <a:rPr lang="en-US" smtClean="0"/>
              <a:t>Non blocking operations</a:t>
            </a:r>
          </a:p>
          <a:p>
            <a:pPr marL="0" indent="0">
              <a:buNone/>
            </a:pPr>
            <a:r>
              <a:rPr lang="en-US" smtClean="0"/>
              <a:t>Unwrap Task&lt;T&gt; types</a:t>
            </a:r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330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400" smtClean="0"/>
              <a:t>William Austin</a:t>
            </a:r>
            <a:br>
              <a:rPr lang="en-US" sz="2400" smtClean="0"/>
            </a:br>
            <a:r>
              <a:rPr lang="en-US" sz="2400" smtClean="0"/>
              <a:t>consultant, </a:t>
            </a:r>
            <a:r>
              <a:rPr lang="en-US" sz="2400" err="1" smtClean="0"/>
              <a:t>sdg</a:t>
            </a:r>
            <a:r>
              <a:rPr lang="en-US" sz="2400" smtClean="0"/>
              <a:t/>
            </a:r>
            <a:br>
              <a:rPr lang="en-US" sz="2400" smtClean="0"/>
            </a:br>
            <a:r>
              <a:rPr lang="en-US" sz="2400" smtClean="0"/>
              <a:t>@</a:t>
            </a:r>
            <a:r>
              <a:rPr lang="en-US" sz="2400" err="1" smtClean="0"/>
              <a:t>wyldebill</a:t>
            </a:r>
            <a:r>
              <a:rPr lang="en-US" sz="2400" smtClean="0"/>
              <a:t/>
            </a:r>
            <a:br>
              <a:rPr lang="en-US" sz="2400" smtClean="0"/>
            </a:br>
            <a:r>
              <a:rPr lang="en-US" sz="2400" smtClean="0">
                <a:hlinkClick r:id="rId2"/>
              </a:rPr>
              <a:t>William.austin@solutiondesign.com</a:t>
            </a:r>
            <a:r>
              <a:rPr lang="en-US" sz="2400" smtClean="0"/>
              <a:t/>
            </a:r>
            <a:br>
              <a:rPr lang="en-US" sz="2400" smtClean="0"/>
            </a:br>
            <a:r>
              <a:rPr lang="en-US" sz="2400" smtClean="0"/>
              <a:t>solutiondesign.com</a:t>
            </a:r>
            <a:endParaRPr lang="en-US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07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955" y="1450862"/>
            <a:ext cx="11139506" cy="355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7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613" y="1371600"/>
            <a:ext cx="10463268" cy="333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0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414" y="1397000"/>
            <a:ext cx="10631467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8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01378" y="2557022"/>
            <a:ext cx="4813905" cy="520136"/>
          </a:xfrm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smtClean="0"/>
              <a:t>Demo MVC4 </a:t>
            </a:r>
            <a:r>
              <a:rPr lang="en-US" err="1" smtClean="0"/>
              <a:t>Async</a:t>
            </a:r>
            <a:r>
              <a:rPr lang="en-US" smtClean="0"/>
              <a:t> Await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5153" y="2374748"/>
            <a:ext cx="8192105" cy="2945836"/>
          </a:xfrm>
          <a:solidFill>
            <a:schemeClr val="bg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err="1"/>
              <a:t>a</a:t>
            </a:r>
            <a:r>
              <a:rPr lang="en-US" err="1" smtClean="0"/>
              <a:t>sync</a:t>
            </a:r>
            <a:r>
              <a:rPr lang="en-US" smtClean="0"/>
              <a:t> notifies compiler that await is coming </a:t>
            </a:r>
          </a:p>
          <a:p>
            <a:pPr marL="0" indent="0">
              <a:buNone/>
            </a:pPr>
            <a:r>
              <a:rPr lang="en-US"/>
              <a:t>a</a:t>
            </a:r>
            <a:r>
              <a:rPr lang="en-US" smtClean="0"/>
              <a:t>wait is where the method’s continuation is created. Chopped in 2</a:t>
            </a:r>
          </a:p>
          <a:p>
            <a:pPr marL="0" indent="0">
              <a:buNone/>
            </a:pPr>
            <a:r>
              <a:rPr lang="en-US" smtClean="0"/>
              <a:t>Think of awaiting types, not methods returning</a:t>
            </a:r>
          </a:p>
          <a:p>
            <a:pPr marL="0" indent="0">
              <a:buNone/>
            </a:pPr>
            <a:r>
              <a:rPr lang="en-US" smtClean="0"/>
              <a:t>Thread context is restored</a:t>
            </a:r>
          </a:p>
          <a:p>
            <a:pPr marL="0" indent="0">
              <a:buNone/>
            </a:pPr>
            <a:r>
              <a:rPr lang="en-US" smtClean="0"/>
              <a:t>Task&lt;T&gt; automatically unwrapped for T</a:t>
            </a:r>
          </a:p>
          <a:p>
            <a:pPr marL="0" indent="0">
              <a:buNone/>
            </a:pPr>
            <a:r>
              <a:rPr lang="en-US" smtClean="0"/>
              <a:t>Task, Task&lt;T&gt; or Void to use await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mtClean="0"/>
          </a:p>
          <a:p>
            <a:pPr>
              <a:buFont typeface="Courier New" panose="02070309020205020404" pitchFamily="49" charset="0"/>
              <a:buChar char="o"/>
            </a:pPr>
            <a:endParaRPr lang="en-US" smtClean="0"/>
          </a:p>
          <a:p>
            <a:pPr>
              <a:buFont typeface="Courier New" panose="02070309020205020404" pitchFamily="49" charset="0"/>
              <a:buChar char="o"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13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2197" y="2637519"/>
            <a:ext cx="4800601" cy="3072836"/>
          </a:xfrm>
          <a:solidFill>
            <a:schemeClr val="bg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/>
              <a:t>Blocking operations</a:t>
            </a:r>
            <a:endParaRPr lang="en-US" smtClean="0"/>
          </a:p>
          <a:p>
            <a:pPr marL="0" indent="0">
              <a:buNone/>
            </a:pPr>
            <a:r>
              <a:rPr lang="en-US" smtClean="0"/>
              <a:t>Threads / ThreadPool</a:t>
            </a:r>
          </a:p>
          <a:p>
            <a:pPr marL="0" indent="0">
              <a:buNone/>
            </a:pPr>
            <a:r>
              <a:rPr lang="en-US"/>
              <a:t>Thread </a:t>
            </a:r>
            <a:r>
              <a:rPr lang="en-US" smtClean="0"/>
              <a:t>Context</a:t>
            </a:r>
          </a:p>
          <a:p>
            <a:pPr marL="0" indent="0">
              <a:buNone/>
            </a:pPr>
            <a:r>
              <a:rPr lang="en-US" smtClean="0"/>
              <a:t>APM via delegate</a:t>
            </a:r>
          </a:p>
          <a:p>
            <a:pPr marL="0" indent="0">
              <a:buNone/>
            </a:pPr>
            <a:r>
              <a:rPr lang="en-US" smtClean="0"/>
              <a:t>EAP</a:t>
            </a:r>
          </a:p>
          <a:p>
            <a:pPr marL="0" indent="0">
              <a:buNone/>
            </a:pPr>
            <a:r>
              <a:rPr lang="en-US" smtClean="0"/>
              <a:t>Task / TAP / </a:t>
            </a:r>
            <a:r>
              <a:rPr lang="en-US" err="1" smtClean="0"/>
              <a:t>async</a:t>
            </a:r>
            <a:r>
              <a:rPr lang="en-US" smtClean="0"/>
              <a:t> await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0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688" y="2505507"/>
            <a:ext cx="6185505" cy="2501336"/>
          </a:xfrm>
          <a:solidFill>
            <a:schemeClr val="bg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err="1" smtClean="0"/>
              <a:t>Async</a:t>
            </a:r>
            <a:r>
              <a:rPr lang="en-US" smtClean="0"/>
              <a:t> await code </a:t>
            </a:r>
            <a:r>
              <a:rPr lang="en-US" smtClean="0"/>
              <a:t>looks </a:t>
            </a:r>
            <a:r>
              <a:rPr lang="en-US" smtClean="0"/>
              <a:t>like sync code</a:t>
            </a:r>
          </a:p>
          <a:p>
            <a:pPr marL="0" indent="0">
              <a:buNone/>
            </a:pPr>
            <a:r>
              <a:rPr lang="en-US" smtClean="0"/>
              <a:t>Feet can still be shot</a:t>
            </a:r>
          </a:p>
          <a:p>
            <a:pPr marL="0" indent="0">
              <a:buNone/>
            </a:pPr>
            <a:r>
              <a:rPr lang="en-US" smtClean="0"/>
              <a:t>Shared resources still require synchronization</a:t>
            </a:r>
          </a:p>
          <a:p>
            <a:pPr marL="0" indent="0">
              <a:buNone/>
            </a:pPr>
            <a:r>
              <a:rPr lang="en-US" err="1" smtClean="0"/>
              <a:t>async</a:t>
            </a:r>
            <a:r>
              <a:rPr lang="en-US" smtClean="0"/>
              <a:t>  await propagates</a:t>
            </a:r>
          </a:p>
          <a:p>
            <a:pPr marL="0" indent="0">
              <a:buNone/>
            </a:pPr>
            <a:r>
              <a:rPr lang="en-US" smtClean="0"/>
              <a:t>Overhead </a:t>
            </a:r>
            <a:r>
              <a:rPr lang="en-US" smtClean="0"/>
              <a:t>added</a:t>
            </a:r>
            <a:endParaRPr lang="en-US" smtClean="0"/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6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2051" y="2518386"/>
            <a:ext cx="6185505" cy="1777436"/>
          </a:xfrm>
          <a:solidFill>
            <a:schemeClr val="bg2"/>
          </a:solidFill>
        </p:spPr>
        <p:txBody>
          <a:bodyPr>
            <a:normAutofit lnSpcReduction="10000"/>
          </a:bodyPr>
          <a:lstStyle/>
          <a:p>
            <a:r>
              <a:rPr lang="en-US"/>
              <a:t>@</a:t>
            </a:r>
            <a:r>
              <a:rPr lang="en-US" err="1"/>
              <a:t>lwischik</a:t>
            </a:r>
            <a:r>
              <a:rPr lang="en-US"/>
              <a:t> Lucian </a:t>
            </a:r>
            <a:r>
              <a:rPr lang="en-US" err="1"/>
              <a:t>Wishik</a:t>
            </a:r>
            <a:endParaRPr lang="en-US"/>
          </a:p>
          <a:p>
            <a:r>
              <a:rPr lang="en-US">
                <a:effectLst/>
              </a:rPr>
              <a:t>@</a:t>
            </a:r>
            <a:r>
              <a:rPr lang="en-US" err="1">
                <a:effectLst/>
              </a:rPr>
              <a:t>Stephen_Cleary</a:t>
            </a:r>
            <a:r>
              <a:rPr lang="en-US">
                <a:effectLst/>
              </a:rPr>
              <a:t> </a:t>
            </a:r>
            <a:endParaRPr lang="en-US" smtClean="0">
              <a:effectLst/>
            </a:endParaRPr>
          </a:p>
          <a:p>
            <a:r>
              <a:rPr lang="en-US" smtClean="0"/>
              <a:t>Stephen </a:t>
            </a:r>
            <a:r>
              <a:rPr lang="en-US" err="1" smtClean="0"/>
              <a:t>Toub</a:t>
            </a:r>
            <a:r>
              <a:rPr lang="en-US" smtClean="0"/>
              <a:t>  http</a:t>
            </a:r>
            <a:r>
              <a:rPr lang="en-US"/>
              <a:t>://blogs.msdn.com/b/pfxteam/</a:t>
            </a:r>
          </a:p>
          <a:p>
            <a:endParaRPr lang="en-US" smtClean="0"/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40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375" y="2606186"/>
            <a:ext cx="5085698" cy="622300"/>
          </a:xfrm>
          <a:solidFill>
            <a:schemeClr val="bg2"/>
          </a:solidFill>
        </p:spPr>
        <p:txBody>
          <a:bodyPr/>
          <a:lstStyle/>
          <a:p>
            <a:r>
              <a:rPr lang="en-US" smtClean="0"/>
              <a:t>Questions?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mtClean="0"/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76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7617" y="2611525"/>
            <a:ext cx="5150630" cy="621073"/>
          </a:xfrm>
          <a:solidFill>
            <a:schemeClr val="bg2"/>
          </a:solidFill>
        </p:spPr>
        <p:txBody>
          <a:bodyPr/>
          <a:lstStyle/>
          <a:p>
            <a:r>
              <a:rPr lang="en-US" smtClean="0"/>
              <a:t>THANK YOU!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818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64946" y="2652497"/>
            <a:ext cx="6806354" cy="221599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Asynchronous </a:t>
            </a:r>
            <a:r>
              <a:rPr lang="en-US" sz="2400" smtClean="0"/>
              <a:t>background</a:t>
            </a:r>
          </a:p>
          <a:p>
            <a:r>
              <a:rPr lang="en-US" sz="2400" smtClean="0"/>
              <a:t>Threads/ThreadPool</a:t>
            </a:r>
            <a:endParaRPr lang="en-US" sz="2400"/>
          </a:p>
          <a:p>
            <a:r>
              <a:rPr lang="en-US" sz="2400"/>
              <a:t>Asynchronous Programming </a:t>
            </a:r>
            <a:r>
              <a:rPr lang="en-US" sz="2400" smtClean="0"/>
              <a:t>Model (APM)</a:t>
            </a:r>
            <a:endParaRPr lang="en-US" sz="2400"/>
          </a:p>
          <a:p>
            <a:r>
              <a:rPr lang="en-US" sz="2400"/>
              <a:t>Event-Based Asynchronous </a:t>
            </a:r>
            <a:r>
              <a:rPr lang="en-US" sz="2400" smtClean="0"/>
              <a:t>Pattern (EAP)</a:t>
            </a:r>
            <a:endParaRPr lang="en-US" sz="2400"/>
          </a:p>
          <a:p>
            <a:r>
              <a:rPr lang="en-US" sz="2400"/>
              <a:t>Task </a:t>
            </a:r>
            <a:r>
              <a:rPr lang="en-US" sz="2400" smtClean="0"/>
              <a:t>/Task-Based Asynchronous Pattern (TAP)</a:t>
            </a:r>
            <a:endParaRPr lang="en-US" sz="2400"/>
          </a:p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87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92900" y="2658588"/>
            <a:ext cx="3313986" cy="6342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smtClean="0"/>
              <a:t>No waiting at the </a:t>
            </a:r>
            <a:r>
              <a:rPr lang="en-US" sz="2000" i="1" smtClean="0"/>
              <a:t>register</a:t>
            </a:r>
            <a:r>
              <a:rPr lang="en-US" sz="2000" smtClean="0"/>
              <a:t>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159514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692899" y="2658588"/>
            <a:ext cx="4574657" cy="6342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smtClean="0"/>
              <a:t>Waiting on the person in </a:t>
            </a:r>
            <a:r>
              <a:rPr lang="en-US" sz="2000" i="1" smtClean="0"/>
              <a:t>front</a:t>
            </a:r>
            <a:r>
              <a:rPr lang="en-US" sz="2000" smtClean="0"/>
              <a:t> of you.</a:t>
            </a:r>
            <a:endParaRPr lang="en-US" sz="20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90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09686" y="604356"/>
            <a:ext cx="4825999" cy="1754326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smtClean="0"/>
              <a:t>Offloading, Concurrency, Scalability</a:t>
            </a:r>
          </a:p>
          <a:p>
            <a:pPr>
              <a:lnSpc>
                <a:spcPct val="150000"/>
              </a:lnSpc>
            </a:pPr>
            <a:r>
              <a:rPr lang="en-US" sz="2000"/>
              <a:t>Resources available </a:t>
            </a:r>
            <a:endParaRPr lang="en-US" sz="2000" smtClean="0"/>
          </a:p>
          <a:p>
            <a:pPr>
              <a:lnSpc>
                <a:spcPct val="150000"/>
              </a:lnSpc>
            </a:pPr>
            <a:r>
              <a:rPr lang="en-US" sz="2000" smtClean="0"/>
              <a:t>Future-proof</a:t>
            </a:r>
          </a:p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4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33811" y="1239982"/>
            <a:ext cx="2706404" cy="4001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smtClean="0"/>
              <a:t>Tip of the Iceberg</a:t>
            </a:r>
            <a:endParaRPr lang="en-US" sz="20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5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0782" y="2658230"/>
            <a:ext cx="4061691" cy="609600"/>
          </a:xfrm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smtClean="0"/>
              <a:t>Demo: Blocking WPF UI thread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077" y="5700359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00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TC104033921[[fn=Damask]]</Template>
  <TotalTime>23678</TotalTime>
  <Words>691</Words>
  <Application>Microsoft Office PowerPoint</Application>
  <PresentationFormat>Widescreen</PresentationFormat>
  <Paragraphs>144</Paragraphs>
  <Slides>39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Bookman Old Style</vt:lpstr>
      <vt:lpstr>Calibri</vt:lpstr>
      <vt:lpstr>Courier New</vt:lpstr>
      <vt:lpstr>Rockwell</vt:lpstr>
      <vt:lpstr>Segoe UI Light</vt:lpstr>
      <vt:lpstr>Damask</vt:lpstr>
      <vt:lpstr>PowerPoint Presentation</vt:lpstr>
      <vt:lpstr>Asynchronous Programming in .NET: Then and Now</vt:lpstr>
      <vt:lpstr>William Austin consultant, sdg @wyldebill William.austin@solutiondesign.com solutiondesign.com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wm austin</dc:creator>
  <cp:lastModifiedBy>wm austin</cp:lastModifiedBy>
  <cp:revision>276</cp:revision>
  <dcterms:created xsi:type="dcterms:W3CDTF">2014-08-24T13:29:44Z</dcterms:created>
  <dcterms:modified xsi:type="dcterms:W3CDTF">2014-09-25T16:18:47Z</dcterms:modified>
</cp:coreProperties>
</file>

<file path=docProps/thumbnail.jpeg>
</file>